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ua" charset="1" panose="00000000000000000000"/>
      <p:regular r:id="rId10"/>
    </p:embeddedFont>
    <p:embeddedFont>
      <p:font typeface="More Sugar Thin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9.png" Type="http://schemas.openxmlformats.org/officeDocument/2006/relationships/image"/><Relationship Id="rId14" Target="../media/image10.svg" Type="http://schemas.openxmlformats.org/officeDocument/2006/relationships/image"/><Relationship Id="rId15" Target="../media/image46.png" Type="http://schemas.openxmlformats.org/officeDocument/2006/relationships/image"/><Relationship Id="rId16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54.png" Type="http://schemas.openxmlformats.org/officeDocument/2006/relationships/image"/><Relationship Id="rId16" Target="../media/image55.svg" Type="http://schemas.openxmlformats.org/officeDocument/2006/relationships/image"/><Relationship Id="rId17" Target="../media/image56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3733764" cy="31431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8688" r="18464" b="0"/>
          <a:stretch>
            <a:fillRect/>
          </a:stretch>
        </p:blipFill>
        <p:spPr>
          <a:xfrm flipH="false" flipV="false" rot="0">
            <a:off x="12852853" y="0"/>
            <a:ext cx="5422596" cy="36674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78283" y="860511"/>
            <a:ext cx="13931433" cy="861215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545583" y="2810085"/>
            <a:ext cx="11196834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>
                <a:solidFill>
                  <a:srgbClr val="2B315B"/>
                </a:solidFill>
                <a:ea typeface="Jua"/>
              </a:rPr>
              <a:t>課程衝堂篩選器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56703" y="285038"/>
            <a:ext cx="1106028" cy="148732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671659" y="4976090"/>
            <a:ext cx="6944683" cy="279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 spc="107">
                <a:solidFill>
                  <a:srgbClr val="2B315B"/>
                </a:solidFill>
                <a:latin typeface="Jua"/>
              </a:rPr>
              <a:t>D0909709    林子權</a:t>
            </a:r>
          </a:p>
          <a:p>
            <a:pPr algn="ctr">
              <a:lnSpc>
                <a:spcPts val="5400"/>
              </a:lnSpc>
            </a:pPr>
            <a:r>
              <a:rPr lang="en-US" sz="3600" spc="107">
                <a:solidFill>
                  <a:srgbClr val="2B315B"/>
                </a:solidFill>
                <a:latin typeface="Jua"/>
              </a:rPr>
              <a:t>D1077776    張芳榳</a:t>
            </a:r>
          </a:p>
          <a:p>
            <a:pPr algn="ctr">
              <a:lnSpc>
                <a:spcPts val="5400"/>
              </a:lnSpc>
            </a:pPr>
            <a:r>
              <a:rPr lang="en-US" sz="3600" spc="107">
                <a:solidFill>
                  <a:srgbClr val="2B315B"/>
                </a:solidFill>
                <a:latin typeface="Jua"/>
              </a:rPr>
              <a:t>D0987499    蘇奕晴</a:t>
            </a:r>
          </a:p>
          <a:p>
            <a:pPr algn="ctr">
              <a:lnSpc>
                <a:spcPts val="5400"/>
              </a:lnSpc>
            </a:pPr>
            <a:r>
              <a:rPr lang="en-US" sz="3600" spc="107">
                <a:solidFill>
                  <a:srgbClr val="2B315B"/>
                </a:solidFill>
                <a:latin typeface="Jua"/>
              </a:rPr>
              <a:t>D0909684    陳嘉慧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20473" y="8369788"/>
            <a:ext cx="1143679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2B315B"/>
                </a:solidFill>
                <a:ea typeface="Jua Bold"/>
              </a:rPr>
              <a:t>第二組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4180" y="8369788"/>
            <a:ext cx="4283354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2B315B"/>
                </a:solidFill>
                <a:ea typeface="Jua Bold"/>
              </a:rPr>
              <a:t>程式設計應用實務期末專題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49911" r="20505" b="0"/>
          <a:stretch>
            <a:fillRect/>
          </a:stretch>
        </p:blipFill>
        <p:spPr>
          <a:xfrm flipH="true" flipV="false" rot="0">
            <a:off x="0" y="0"/>
            <a:ext cx="5930697" cy="25342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98481" y="363908"/>
            <a:ext cx="3023116" cy="279775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68646" y="1114119"/>
            <a:ext cx="14350708" cy="805876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3455" y="3918903"/>
            <a:ext cx="15701091" cy="225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59"/>
              </a:lnSpc>
            </a:pPr>
            <a:r>
              <a:rPr lang="en-US" sz="13599">
                <a:solidFill>
                  <a:srgbClr val="2B315B"/>
                </a:solidFill>
                <a:ea typeface="Jua"/>
              </a:rPr>
              <a:t>謝謝聆聽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28510" y="6882500"/>
            <a:ext cx="1198680" cy="12415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32423">
            <a:off x="416178" y="7437303"/>
            <a:ext cx="4126885" cy="236358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4398481" y="4122056"/>
            <a:ext cx="3889519" cy="6164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68646" y="953451"/>
            <a:ext cx="14636820" cy="82194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05820" y="2006212"/>
            <a:ext cx="3848152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sz="12000">
                <a:solidFill>
                  <a:srgbClr val="2B315B"/>
                </a:solidFill>
                <a:ea typeface="Jua"/>
              </a:rPr>
              <a:t>目錄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44873"/>
          <a:stretch>
            <a:fillRect/>
          </a:stretch>
        </p:blipFill>
        <p:spPr>
          <a:xfrm flipH="false" flipV="false" rot="0">
            <a:off x="209830" y="4130287"/>
            <a:ext cx="4812528" cy="61567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902456" y="1737875"/>
            <a:ext cx="7322748" cy="141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5600">
                <a:solidFill>
                  <a:srgbClr val="2B315B"/>
                </a:solidFill>
                <a:ea typeface="Jua"/>
              </a:rPr>
              <a:t>目的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86638" y="2338982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D3456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600032" y="2242826"/>
            <a:ext cx="545211" cy="75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107">
                <a:solidFill>
                  <a:srgbClr val="FFFFFF"/>
                </a:solidFill>
                <a:latin typeface="Jua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02456" y="3350381"/>
            <a:ext cx="7322748" cy="141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200"/>
              </a:lnSpc>
              <a:spcBef>
                <a:spcPct val="0"/>
              </a:spcBef>
            </a:pPr>
            <a:r>
              <a:rPr lang="en-US" sz="5600">
                <a:solidFill>
                  <a:srgbClr val="2B315B"/>
                </a:solidFill>
                <a:ea typeface="Jua"/>
              </a:rPr>
              <a:t>運行流程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86638" y="3951489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D345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600032" y="3855333"/>
            <a:ext cx="545211" cy="75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spc="107" u="none">
                <a:solidFill>
                  <a:srgbClr val="FFFFFF"/>
                </a:solidFill>
                <a:latin typeface="Jua"/>
              </a:rPr>
              <a:t>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486638" y="7176019"/>
            <a:ext cx="771999" cy="77199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D345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600032" y="7079863"/>
            <a:ext cx="545211" cy="75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spc="107" u="none">
                <a:solidFill>
                  <a:srgbClr val="FFFFFF"/>
                </a:solidFill>
                <a:latin typeface="Jua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02456" y="4962646"/>
            <a:ext cx="7322748" cy="141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200"/>
              </a:lnSpc>
              <a:spcBef>
                <a:spcPct val="0"/>
              </a:spcBef>
            </a:pPr>
            <a:r>
              <a:rPr lang="en-US" sz="5600">
                <a:solidFill>
                  <a:srgbClr val="2B315B"/>
                </a:solidFill>
                <a:ea typeface="Jua"/>
              </a:rPr>
              <a:t>運行結果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486638" y="5564705"/>
            <a:ext cx="771999" cy="771999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D3456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600032" y="5468549"/>
            <a:ext cx="545211" cy="75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spc="107" u="none">
                <a:solidFill>
                  <a:srgbClr val="FFFFFF"/>
                </a:solidFill>
                <a:latin typeface="Jua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02456" y="6574911"/>
            <a:ext cx="7322748" cy="141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200"/>
              </a:lnSpc>
              <a:spcBef>
                <a:spcPct val="0"/>
              </a:spcBef>
            </a:pPr>
            <a:r>
              <a:rPr lang="en-US" sz="5600">
                <a:solidFill>
                  <a:srgbClr val="2B315B"/>
                </a:solidFill>
                <a:ea typeface="Jua"/>
              </a:rPr>
              <a:t>程式碼展示與實際操作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678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182" t="0" r="0" b="14915"/>
          <a:stretch>
            <a:fillRect/>
          </a:stretch>
        </p:blipFill>
        <p:spPr>
          <a:xfrm flipH="true" flipV="false" rot="0">
            <a:off x="14247584" y="6785954"/>
            <a:ext cx="4040416" cy="35010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78223" y="395096"/>
            <a:ext cx="3179138" cy="267625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4225" y="808395"/>
            <a:ext cx="15439551" cy="867021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11449" y="1544812"/>
            <a:ext cx="13665101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>
                <a:solidFill>
                  <a:srgbClr val="2B315B"/>
                </a:solidFill>
                <a:ea typeface="Jua"/>
              </a:rPr>
              <a:t>目的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157252" y="4231396"/>
            <a:ext cx="1110540" cy="139451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6253" y="890306"/>
            <a:ext cx="1651365" cy="304782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00902">
            <a:off x="1101894" y="8129807"/>
            <a:ext cx="1415723" cy="134879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347294" y="3518707"/>
            <a:ext cx="11593412" cy="501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2B315B"/>
                </a:solidFill>
                <a:ea typeface="More Sugar Thin"/>
              </a:rPr>
              <a:t>因為一個一個學院甚至每一個科系逐一點擊來確認餘額和是否衝堂，這過程中過多頻繁多餘的流程導致非常耗時。</a:t>
            </a:r>
          </a:p>
          <a:p>
            <a:pPr>
              <a:lnSpc>
                <a:spcPts val="5760"/>
              </a:lnSpc>
            </a:pPr>
          </a:p>
          <a:p>
            <a:pPr>
              <a:lnSpc>
                <a:spcPts val="5760"/>
              </a:lnSpc>
            </a:pPr>
            <a:r>
              <a:rPr lang="en-US" sz="3600">
                <a:solidFill>
                  <a:srgbClr val="2B315B"/>
                </a:solidFill>
                <a:ea typeface="More Sugar Thin"/>
              </a:rPr>
              <a:t>希望透過爬蟲，幫助我們實現短時間篩選出未衝堂且尚有餘額的課程。</a:t>
            </a:r>
          </a:p>
          <a:p>
            <a:pPr>
              <a:lnSpc>
                <a:spcPts val="5760"/>
              </a:lnSpc>
            </a:pPr>
          </a:p>
          <a:p>
            <a:pPr>
              <a:lnSpc>
                <a:spcPts val="5760"/>
              </a:lnSpc>
            </a:pPr>
            <a:r>
              <a:rPr lang="en-US" sz="3600">
                <a:solidFill>
                  <a:srgbClr val="2B315B"/>
                </a:solidFill>
                <a:ea typeface="More Sugar Thin"/>
              </a:rPr>
              <a:t>並且最後輸入課號會自動到Dcard逢甲版找尋相關文章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2112" y="408502"/>
            <a:ext cx="16863775" cy="946999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712371" y="1698816"/>
            <a:ext cx="1086325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B315B"/>
                </a:solidFill>
                <a:ea typeface="Jua"/>
              </a:rPr>
              <a:t>運行流程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80750" y="4323125"/>
            <a:ext cx="2238386" cy="2880428"/>
            <a:chOff x="0" y="0"/>
            <a:chExt cx="2984514" cy="384057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84514" cy="3840570"/>
              <a:chOff x="0" y="0"/>
              <a:chExt cx="3133810" cy="4032689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3133810" cy="4032689"/>
              </a:xfrm>
              <a:custGeom>
                <a:avLst/>
                <a:gdLst/>
                <a:ahLst/>
                <a:cxnLst/>
                <a:rect r="r" b="b" t="t" l="l"/>
                <a:pathLst>
                  <a:path h="4032689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89"/>
                      <a:pt x="3009350" y="4032689"/>
                    </a:cubicBezTo>
                    <a:close/>
                  </a:path>
                </a:pathLst>
              </a:custGeom>
              <a:solidFill>
                <a:srgbClr val="2D3456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19455" y="2353840"/>
              <a:ext cx="2345605" cy="11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1"/>
                </a:lnSpc>
                <a:spcBef>
                  <a:spcPct val="0"/>
                </a:spcBef>
              </a:pPr>
              <a:r>
                <a:rPr lang="en-US" sz="2647">
                  <a:solidFill>
                    <a:srgbClr val="FFFFFF"/>
                  </a:solidFill>
                  <a:ea typeface="Jua"/>
                </a:rPr>
                <a:t>登入與初始化設置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57071" y="212936"/>
              <a:ext cx="807139" cy="78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4675"/>
                </a:lnSpc>
                <a:spcBef>
                  <a:spcPct val="0"/>
                </a:spcBef>
              </a:pPr>
              <a:r>
                <a:rPr lang="en-US" sz="2978" u="none">
                  <a:solidFill>
                    <a:srgbClr val="FFFFFF"/>
                  </a:solidFill>
                  <a:latin typeface="Jua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220161" y="4323125"/>
            <a:ext cx="2238386" cy="2880428"/>
            <a:chOff x="0" y="0"/>
            <a:chExt cx="2984514" cy="384057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984514" cy="3840570"/>
              <a:chOff x="0" y="0"/>
              <a:chExt cx="3133810" cy="4032689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3133810" cy="4032689"/>
              </a:xfrm>
              <a:custGeom>
                <a:avLst/>
                <a:gdLst/>
                <a:ahLst/>
                <a:cxnLst/>
                <a:rect r="r" b="b" t="t" l="l"/>
                <a:pathLst>
                  <a:path h="4032689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89"/>
                      <a:pt x="3009350" y="4032689"/>
                    </a:cubicBezTo>
                    <a:close/>
                  </a:path>
                </a:pathLst>
              </a:custGeom>
              <a:solidFill>
                <a:srgbClr val="2D345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19455" y="2353840"/>
              <a:ext cx="2345605" cy="11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1"/>
                </a:lnSpc>
                <a:spcBef>
                  <a:spcPct val="0"/>
                </a:spcBef>
              </a:pPr>
              <a:r>
                <a:rPr lang="en-US" sz="2647">
                  <a:solidFill>
                    <a:srgbClr val="FFFFFF"/>
                  </a:solidFill>
                  <a:ea typeface="Jua"/>
                </a:rPr>
                <a:t>取得學院課程資料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57071" y="212936"/>
              <a:ext cx="807139" cy="78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4675"/>
                </a:lnSpc>
                <a:spcBef>
                  <a:spcPct val="0"/>
                </a:spcBef>
              </a:pPr>
              <a:r>
                <a:rPr lang="en-US" sz="2978" u="none">
                  <a:solidFill>
                    <a:srgbClr val="FFFFFF"/>
                  </a:solidFill>
                  <a:latin typeface="Jua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57977" y="4323125"/>
            <a:ext cx="2238386" cy="2880428"/>
            <a:chOff x="0" y="0"/>
            <a:chExt cx="2984514" cy="384057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984514" cy="3840570"/>
              <a:chOff x="0" y="0"/>
              <a:chExt cx="3133810" cy="4032689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3133810" cy="4032689"/>
              </a:xfrm>
              <a:custGeom>
                <a:avLst/>
                <a:gdLst/>
                <a:ahLst/>
                <a:cxnLst/>
                <a:rect r="r" b="b" t="t" l="l"/>
                <a:pathLst>
                  <a:path h="4032689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89"/>
                      <a:pt x="3009350" y="4032689"/>
                    </a:cubicBezTo>
                    <a:close/>
                  </a:path>
                </a:pathLst>
              </a:custGeom>
              <a:solidFill>
                <a:srgbClr val="2D3456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19455" y="2353840"/>
              <a:ext cx="2345605" cy="11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1"/>
                </a:lnSpc>
                <a:spcBef>
                  <a:spcPct val="0"/>
                </a:spcBef>
              </a:pPr>
              <a:r>
                <a:rPr lang="en-US" sz="2647">
                  <a:solidFill>
                    <a:srgbClr val="FFFFFF"/>
                  </a:solidFill>
                  <a:ea typeface="Jua"/>
                </a:rPr>
                <a:t>取得已選的課程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57071" y="212936"/>
              <a:ext cx="807139" cy="78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4675"/>
                </a:lnSpc>
                <a:spcBef>
                  <a:spcPct val="0"/>
                </a:spcBef>
              </a:pPr>
              <a:r>
                <a:rPr lang="en-US" sz="2978" u="none">
                  <a:solidFill>
                    <a:srgbClr val="FFFFFF"/>
                  </a:solidFill>
                  <a:latin typeface="Jua"/>
                </a:rPr>
                <a:t>03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97388" y="4323125"/>
            <a:ext cx="2238386" cy="2880428"/>
            <a:chOff x="0" y="0"/>
            <a:chExt cx="2984514" cy="384057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984514" cy="3840570"/>
              <a:chOff x="0" y="0"/>
              <a:chExt cx="3133810" cy="4032689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3133810" cy="4032689"/>
              </a:xfrm>
              <a:custGeom>
                <a:avLst/>
                <a:gdLst/>
                <a:ahLst/>
                <a:cxnLst/>
                <a:rect r="r" b="b" t="t" l="l"/>
                <a:pathLst>
                  <a:path h="4032689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89"/>
                      <a:pt x="3009350" y="4032689"/>
                    </a:cubicBezTo>
                    <a:close/>
                  </a:path>
                </a:pathLst>
              </a:custGeom>
              <a:solidFill>
                <a:srgbClr val="2D3456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319455" y="1775991"/>
              <a:ext cx="2345605" cy="1774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1"/>
                </a:lnSpc>
                <a:spcBef>
                  <a:spcPct val="0"/>
                </a:spcBef>
              </a:pPr>
              <a:r>
                <a:rPr lang="en-US" sz="2647">
                  <a:solidFill>
                    <a:srgbClr val="FFFFFF"/>
                  </a:solidFill>
                  <a:ea typeface="Jua"/>
                </a:rPr>
                <a:t>篩選出不衝堂而且尚有餘額的課程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57071" y="212936"/>
              <a:ext cx="807139" cy="78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4675"/>
                </a:lnSpc>
                <a:spcBef>
                  <a:spcPct val="0"/>
                </a:spcBef>
              </a:pPr>
              <a:r>
                <a:rPr lang="en-US" sz="2978" u="none">
                  <a:solidFill>
                    <a:srgbClr val="FFFFFF"/>
                  </a:solidFill>
                  <a:latin typeface="Jua"/>
                </a:rPr>
                <a:t>04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835204" y="4323125"/>
            <a:ext cx="2238386" cy="2880428"/>
            <a:chOff x="0" y="0"/>
            <a:chExt cx="2984514" cy="384057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984514" cy="3840570"/>
              <a:chOff x="0" y="0"/>
              <a:chExt cx="3133810" cy="4032689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0"/>
                <a:ext cx="3133810" cy="4032689"/>
              </a:xfrm>
              <a:custGeom>
                <a:avLst/>
                <a:gdLst/>
                <a:ahLst/>
                <a:cxnLst/>
                <a:rect r="r" b="b" t="t" l="l"/>
                <a:pathLst>
                  <a:path h="4032689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89"/>
                      <a:pt x="3009350" y="4032689"/>
                    </a:cubicBezTo>
                    <a:close/>
                  </a:path>
                </a:pathLst>
              </a:custGeom>
              <a:solidFill>
                <a:srgbClr val="2D3456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319455" y="2353840"/>
              <a:ext cx="2345605" cy="11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1"/>
                </a:lnSpc>
                <a:spcBef>
                  <a:spcPct val="0"/>
                </a:spcBef>
              </a:pPr>
              <a:r>
                <a:rPr lang="en-US" sz="2647">
                  <a:solidFill>
                    <a:srgbClr val="FFFFFF"/>
                  </a:solidFill>
                  <a:ea typeface="Jua"/>
                </a:rPr>
                <a:t>印出並匯出Excel檔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57071" y="212936"/>
              <a:ext cx="807139" cy="78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4675"/>
                </a:lnSpc>
                <a:spcBef>
                  <a:spcPct val="0"/>
                </a:spcBef>
              </a:pPr>
              <a:r>
                <a:rPr lang="en-US" sz="2978" u="none">
                  <a:solidFill>
                    <a:srgbClr val="FFFFFF"/>
                  </a:solidFill>
                  <a:latin typeface="Jua"/>
                </a:rPr>
                <a:t>05</a:t>
              </a:r>
            </a:p>
          </p:txBody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3509">
            <a:off x="112922" y="-940"/>
            <a:ext cx="5581592" cy="2496494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 rot="0">
            <a:off x="14368864" y="4323125"/>
            <a:ext cx="2238386" cy="2880428"/>
            <a:chOff x="0" y="0"/>
            <a:chExt cx="2984514" cy="384057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2984514" cy="3840570"/>
              <a:chOff x="0" y="0"/>
              <a:chExt cx="3133810" cy="4032689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3133810" cy="4032689"/>
              </a:xfrm>
              <a:custGeom>
                <a:avLst/>
                <a:gdLst/>
                <a:ahLst/>
                <a:cxnLst/>
                <a:rect r="r" b="b" t="t" l="l"/>
                <a:pathLst>
                  <a:path h="4032689" w="3133810">
                    <a:moveTo>
                      <a:pt x="3009350" y="4032689"/>
                    </a:moveTo>
                    <a:lnTo>
                      <a:pt x="124460" y="4032689"/>
                    </a:lnTo>
                    <a:cubicBezTo>
                      <a:pt x="55880" y="4032689"/>
                      <a:pt x="0" y="3976809"/>
                      <a:pt x="0" y="39082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3908229"/>
                    </a:lnTo>
                    <a:cubicBezTo>
                      <a:pt x="3133810" y="3976809"/>
                      <a:pt x="3077930" y="4032689"/>
                      <a:pt x="3009350" y="4032689"/>
                    </a:cubicBezTo>
                    <a:close/>
                  </a:path>
                </a:pathLst>
              </a:custGeom>
              <a:solidFill>
                <a:srgbClr val="2D3456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19455" y="2353839"/>
              <a:ext cx="2345605" cy="11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41"/>
                </a:lnSpc>
                <a:spcBef>
                  <a:spcPct val="0"/>
                </a:spcBef>
              </a:pPr>
              <a:r>
                <a:rPr lang="en-US" sz="2647">
                  <a:solidFill>
                    <a:srgbClr val="FFFFFF"/>
                  </a:solidFill>
                  <a:ea typeface="Jua"/>
                </a:rPr>
                <a:t>到Dcard找尋相關文章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57071" y="212936"/>
              <a:ext cx="807139" cy="78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4675"/>
                </a:lnSpc>
                <a:spcBef>
                  <a:spcPct val="0"/>
                </a:spcBef>
              </a:pPr>
              <a:r>
                <a:rPr lang="en-US" sz="2978" u="none">
                  <a:solidFill>
                    <a:srgbClr val="FFFFFF"/>
                  </a:solidFill>
                  <a:latin typeface="Jua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678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4561" y="401809"/>
            <a:ext cx="17118877" cy="96132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12377" y="1419130"/>
            <a:ext cx="8297152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315B"/>
                </a:solidFill>
                <a:ea typeface="Jua"/>
              </a:rPr>
              <a:t>運行結果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54121"/>
            <a:ext cx="6031581" cy="174915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518688" y="3464359"/>
            <a:ext cx="1349905" cy="13499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12377" y="7692828"/>
            <a:ext cx="2239689" cy="12297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4875"/>
          <a:stretch>
            <a:fillRect/>
          </a:stretch>
        </p:blipFill>
        <p:spPr>
          <a:xfrm flipH="false" flipV="false" rot="0">
            <a:off x="0" y="4139312"/>
            <a:ext cx="4461064" cy="601535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10062">
            <a:off x="15728210" y="552810"/>
            <a:ext cx="1869194" cy="178083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5"/>
          <a:srcRect l="0" t="1340" r="1340" b="2773"/>
          <a:stretch>
            <a:fillRect/>
          </a:stretch>
        </p:blipFill>
        <p:spPr>
          <a:xfrm flipH="false" flipV="false" rot="0">
            <a:off x="2772474" y="3136962"/>
            <a:ext cx="11746214" cy="200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6"/>
          <a:srcRect l="0" t="3701" r="0" b="0"/>
          <a:stretch>
            <a:fillRect/>
          </a:stretch>
        </p:blipFill>
        <p:spPr>
          <a:xfrm flipH="false" flipV="false" rot="0">
            <a:off x="4812377" y="5846512"/>
            <a:ext cx="11935912" cy="2789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678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3696" y="731443"/>
            <a:ext cx="16420607" cy="92211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205339">
            <a:off x="13195440" y="1102440"/>
            <a:ext cx="4947570" cy="12054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144000" y="8957761"/>
            <a:ext cx="601079" cy="60107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3170" y="8275127"/>
            <a:ext cx="3054952" cy="16774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31929">
            <a:off x="360648" y="-380656"/>
            <a:ext cx="2676825" cy="222419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421893" y="2175395"/>
            <a:ext cx="1187814" cy="149154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426894" y="3359765"/>
            <a:ext cx="7124922" cy="471052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9745079" y="3401297"/>
            <a:ext cx="6737894" cy="466899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630511" y="1581319"/>
            <a:ext cx="8020334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315B"/>
                </a:solidFill>
                <a:ea typeface="Jua"/>
              </a:rPr>
              <a:t>運行結果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1816" y="5474327"/>
            <a:ext cx="892724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2B315B"/>
                </a:solidFill>
                <a:latin typeface="Jua"/>
              </a:rPr>
              <a:t>.......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678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3696" y="1046444"/>
            <a:ext cx="16006617" cy="89886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144000" y="8957761"/>
            <a:ext cx="601079" cy="6010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3170" y="8275127"/>
            <a:ext cx="3054952" cy="16774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85790">
            <a:off x="1130436" y="233745"/>
            <a:ext cx="884702" cy="240884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49911" r="20505" b="0"/>
          <a:stretch>
            <a:fillRect/>
          </a:stretch>
        </p:blipFill>
        <p:spPr>
          <a:xfrm flipH="false" flipV="false" rot="0">
            <a:off x="14015800" y="0"/>
            <a:ext cx="4235369" cy="180984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08816" y="1433846"/>
            <a:ext cx="1106028" cy="148732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5"/>
          <a:srcRect l="0" t="1857" r="13926" b="0"/>
          <a:stretch>
            <a:fillRect/>
          </a:stretch>
        </p:blipFill>
        <p:spPr>
          <a:xfrm flipH="false" flipV="false" rot="0">
            <a:off x="2044637" y="3151816"/>
            <a:ext cx="8190784" cy="477790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/>
          <a:srcRect l="4529" t="65251" r="74147" b="24637"/>
          <a:stretch>
            <a:fillRect/>
          </a:stretch>
        </p:blipFill>
        <p:spPr>
          <a:xfrm flipH="false" flipV="false" rot="0">
            <a:off x="8406583" y="7353832"/>
            <a:ext cx="6908260" cy="184259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630511" y="1581319"/>
            <a:ext cx="8020334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315B"/>
                </a:solidFill>
                <a:ea typeface="Jua"/>
              </a:rPr>
              <a:t>運行結果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678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4225" y="808395"/>
            <a:ext cx="15439551" cy="86702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4795839" y="4169678"/>
            <a:ext cx="845003" cy="10610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829283">
            <a:off x="14176406" y="8273440"/>
            <a:ext cx="3600289" cy="87716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839317">
            <a:off x="511305" y="1112422"/>
            <a:ext cx="3600289" cy="8771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18341" y="715009"/>
            <a:ext cx="1194147" cy="160582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27625">
            <a:off x="4414129" y="2356967"/>
            <a:ext cx="1871481" cy="179662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68189" y="4135379"/>
            <a:ext cx="12351621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 spc="179">
                <a:solidFill>
                  <a:srgbClr val="2B315B"/>
                </a:solidFill>
                <a:ea typeface="Jua"/>
              </a:rPr>
              <a:t>實際操作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9066" y="6465302"/>
            <a:ext cx="3069104" cy="3819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678"/>
            <a:ext cx="18288000" cy="102816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6160" y="8129548"/>
            <a:ext cx="2215983" cy="18412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0001" y="828028"/>
            <a:ext cx="15609299" cy="876553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649802">
            <a:off x="13394732" y="1564421"/>
            <a:ext cx="4381943" cy="106760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741653" y="3963337"/>
            <a:ext cx="4804694" cy="288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5"/>
              </a:lnSpc>
            </a:pPr>
            <a:r>
              <a:rPr lang="en-US" sz="17414">
                <a:solidFill>
                  <a:srgbClr val="2B315B"/>
                </a:solidFill>
                <a:latin typeface="Jua"/>
              </a:rPr>
              <a:t>QA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984624" y="4139312"/>
            <a:ext cx="601079" cy="60107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86177" y="6851089"/>
            <a:ext cx="1828780" cy="100416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3731" y="215320"/>
            <a:ext cx="3013613" cy="32563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32423">
            <a:off x="11665211" y="5354974"/>
            <a:ext cx="4126885" cy="236358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5390915" y="7702046"/>
            <a:ext cx="2439552" cy="22687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DAFVr0J0iYM</dc:identifier>
  <dcterms:modified xsi:type="dcterms:W3CDTF">2011-08-01T06:04:30Z</dcterms:modified>
  <cp:revision>1</cp:revision>
  <dc:title>課程衝堂篩選器</dc:title>
</cp:coreProperties>
</file>